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5" r:id="rId5"/>
    <p:sldId id="268" r:id="rId6"/>
    <p:sldId id="272" r:id="rId7"/>
    <p:sldId id="276" r:id="rId8"/>
    <p:sldId id="274" r:id="rId9"/>
    <p:sldId id="275" r:id="rId10"/>
    <p:sldId id="277" r:id="rId11"/>
    <p:sldId id="278" r:id="rId12"/>
    <p:sldId id="279" r:id="rId13"/>
    <p:sldId id="298" r:id="rId14"/>
    <p:sldId id="280" r:id="rId15"/>
    <p:sldId id="281" r:id="rId16"/>
    <p:sldId id="282" r:id="rId17"/>
    <p:sldId id="284" r:id="rId18"/>
    <p:sldId id="283" r:id="rId19"/>
    <p:sldId id="285" r:id="rId20"/>
    <p:sldId id="286" r:id="rId21"/>
    <p:sldId id="287" r:id="rId22"/>
    <p:sldId id="296" r:id="rId23"/>
    <p:sldId id="288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6" autoAdjust="0"/>
    <p:restoredTop sz="94660"/>
  </p:normalViewPr>
  <p:slideViewPr>
    <p:cSldViewPr>
      <p:cViewPr varScale="1">
        <p:scale>
          <a:sx n="70" d="100"/>
          <a:sy n="70" d="100"/>
        </p:scale>
        <p:origin x="-1327" y="-1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E7069-C7A0-4BA5-927A-396B34C3EF3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0DDAF-3311-47D0-91E4-8D6114856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04AEB-54E9-49B9-A4CA-ECDB9041B004}" type="datetimeFigureOut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57722-5366-4B23-9B34-A8F072A19C5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8D8E-10E6-4EF4-8A98-50F4397CCC1C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215338" y="634983"/>
            <a:ext cx="762000" cy="365125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3DDF-E0E8-47FD-B123-0DDD5F35BC17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7CFF-FA0F-4958-BF4F-247FB7A799FB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C65B-8976-46CF-BD9C-48EA7BE6BED1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39156" y="634983"/>
            <a:ext cx="762000" cy="365125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4323-252F-46BE-9D8C-E16BF9D799DE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F2CD9-AB9B-4C7B-BC9C-CBC1BF410CAD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150D-41DF-473C-B757-2173C7747B90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D659-2599-47AD-8582-90027B380EA3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C10-D5C1-43FE-9B02-F7F56E68568F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2CA6-F88A-4794-B046-2082FC23954E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C8D-F287-4DE5-ADCE-418B8BD0D4BC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1A2256-1BB7-4C25-ACA4-A450C9FD845A}" type="datetime1">
              <a:rPr lang="ru-RU" smtClean="0"/>
              <a:pPr/>
              <a:t>24.03.2016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F1DBD2-8444-47D8-9BBC-C66694C4532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&#1043;&#1072;&#1088;&#1084;&#1086;&#1085;&#1080;&#1095;&#1077;&#1089;&#1082;&#1080;&#1081;_&#1088;&#1103;&#1076;" TargetMode="External"/><Relationship Id="rId3" Type="http://schemas.openxmlformats.org/officeDocument/2006/relationships/hyperlink" Target="https://www.ma.utexas.edu/users/voloch/Homework/MacKay05.pdf" TargetMode="External"/><Relationship Id="rId7" Type="http://schemas.openxmlformats.org/officeDocument/2006/relationships/hyperlink" Target="http://mmf.nsu.ru/sites/default/files/voytishekav-advaced-topics-on-numerical-modelling-of-stochastic-elements.pdf" TargetMode="External"/><Relationship Id="rId2" Type="http://schemas.openxmlformats.org/officeDocument/2006/relationships/hyperlink" Target="http://irbis-nbuv.gov.ua/cgi-bin/irbis_nbuv/cgiirbis_64.exe?C21COM=2&amp;I21DBN=UJRN&amp;P21DBN=UJRN&amp;IMAGE_FILE_DOWNLOAD=1&amp;Image_file_name=PDF/vduikt_2012_10_2_1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mulation.su/uploads/files/default/2013-kurs-lection-nohrina.pdf" TargetMode="External"/><Relationship Id="rId5" Type="http://schemas.openxmlformats.org/officeDocument/2006/relationships/hyperlink" Target="https://en.wikipedia.org/wiki/Luby_transform_code" TargetMode="External"/><Relationship Id="rId4" Type="http://schemas.openxmlformats.org/officeDocument/2006/relationships/hyperlink" Target="https://www.thinkmind.org/download.php?articleid=icsnc_2011_2_20_20209" TargetMode="External"/><Relationship Id="rId9" Type="http://schemas.openxmlformats.org/officeDocument/2006/relationships/hyperlink" Target="https://github.com/GusBricker/FountainCodes/blob/master/LubyTransform/Distributions/Soliton.c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0" y="714356"/>
            <a:ext cx="9144000" cy="617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НАЦІОНАЛЬНИЙ АЕРОКОСМІЧНИЙ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М.Є. ЖУКОВСЬКОГО</a:t>
            </a:r>
          </a:p>
          <a:p>
            <a:pPr algn="ctr" eaLnBrk="1" hangingPunct="1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«ХАРКІВСЬКИЙ АВІАЦІЙНИЙ ІНСТИТУТ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 eaLnBrk="1" hangingPunct="1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Кафедра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комп'ютерних систем та мереж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300"/>
              </a:lnSpc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Мажорантно-суперпозиційний алгоритм генерації випадкової величини,  що має робастний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розподіл солітона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0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Виконав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565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Вамболь О.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д.т.н.,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проф. каф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Горбенко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А.В.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csn.khai.edu/gallery/Image/documents/613/0/k503color345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601328"/>
            <a:ext cx="1714512" cy="1399044"/>
          </a:xfrm>
          <a:prstGeom prst="rect">
            <a:avLst/>
          </a:prstGeom>
          <a:noFill/>
        </p:spPr>
      </p:pic>
      <p:pic>
        <p:nvPicPr>
          <p:cNvPr id="19460" name="Picture 4" descr="&amp;Fcy;&amp;acy;&amp;jcy;&amp;lcy;:&amp;Ecy;&amp;mcy;&amp;bcy;&amp;lcy;&amp;iecy;&amp;mcy;&amp;acy; &amp;KHcy;&amp;Acy;&amp;Icy;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785926"/>
            <a:ext cx="198438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71406" y="1018924"/>
          <a:ext cx="8983740" cy="838440"/>
        </p:xfrm>
        <a:graphic>
          <a:graphicData uri="http://schemas.openxmlformats.org/presentationml/2006/ole">
            <p:oleObj spid="_x0000_s47105" name="Equation" r:id="rId3" imgW="4876560" imgH="457200" progId="Equation.DSMT4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0" y="1785926"/>
            <a:ext cx="9144000" cy="45720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причём p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данного представления позволяет генерировать распределение μ(d) при помощи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метода суперпозиции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лучайный выбор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вероятности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частотой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Генерация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случайной величины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Случайный выбор функции вероятности может быть реализован с использованием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стандартного алгоритма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генерации дискретной случайной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величины.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верхние границы интервалов в пределах единичного отрезка,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соответствующих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слагаемым данной линейной комбинации следующим образом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00034" y="6333249"/>
          <a:ext cx="8286808" cy="453337"/>
        </p:xfrm>
        <a:graphic>
          <a:graphicData uri="http://schemas.openxmlformats.org/presentationml/2006/ole">
            <p:oleObj spid="_x0000_s47106" name="Equation" r:id="rId4" imgW="4394160" imgH="241200" progId="Equation.DSMT4">
              <p:embed/>
            </p:oleObj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1000108"/>
            <a:ext cx="9144000" cy="2000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Генерация распределений 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(d) и 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(d) может быть выполнена при помощи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мажорантного метода исключения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Выберем функции g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(x) и g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(x), графики которых повторяют форму гистограмм частот распределений 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интервалах [3; K + 1) и [3; [К / S]), а также функции 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(x) и 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(x), являющиеся мажорантами для них:</a:t>
            </a: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44481" y="3160717"/>
          <a:ext cx="9028113" cy="839787"/>
        </p:xfrm>
        <a:graphic>
          <a:graphicData uri="http://schemas.openxmlformats.org/presentationml/2006/ole">
            <p:oleObj spid="_x0000_s48130" name="Equation" r:id="rId3" imgW="4902120" imgH="457200" progId="Equation.DSMT4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-32" y="4214842"/>
            <a:ext cx="9144032" cy="23574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Суть данного метода заключается в генерации равномерно распределённых случайных точек в области A, ограниченной осью OX, мажорантой m(x) и прямыми x = a и x = b, и возвращении в качестве результатов целых частей координат x точек, оказавшихся под графиком функции g(x), повторяющей форму гистограммы частот распределения f(x) на соответствующем ему интервале [a; b).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0" y="857232"/>
            <a:ext cx="9144000" cy="5000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Графики функций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100" baseline="-25000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100" baseline="-25000" dirty="0" err="1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(x) для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K = 14</a:t>
            </a:r>
            <a:endParaRPr kumimoji="0" lang="ru-RU" sz="3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57977"/>
            <a:ext cx="6357982" cy="540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857232"/>
            <a:ext cx="9144000" cy="4286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Графики функций</a:t>
            </a:r>
            <a:r>
              <a:rPr lang="en-US" sz="3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1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100" baseline="-25000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/ S] = 10</a:t>
            </a:r>
            <a:endParaRPr kumimoji="0" lang="ru-RU" sz="3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55938"/>
            <a:ext cx="6858048" cy="550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32" y="928670"/>
            <a:ext cx="914400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обратного преобразования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заключается в генерации непрерывной случайной величины с функцией распределения F(x) в соответствии с формулой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-32" y="4286256"/>
            <a:ext cx="91440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Координата y генерируется  на основании сгенерированной  координаты x как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равномерно распределённая величина на интервале [0; m(x)).</a:t>
            </a: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857224" y="3468694"/>
          <a:ext cx="7429500" cy="960438"/>
        </p:xfrm>
        <a:graphic>
          <a:graphicData uri="http://schemas.openxmlformats.org/presentationml/2006/ole">
            <p:oleObj spid="_x0000_s50183" name="Equation" r:id="rId3" imgW="3720960" imgH="482400" progId="Equation.DSMT4">
              <p:embed/>
            </p:oleObj>
          </a:graphicData>
        </a:graphic>
      </p:graphicFrame>
      <p:sp>
        <p:nvSpPr>
          <p:cNvPr id="16" name="Содержимое 2"/>
          <p:cNvSpPr txBox="1">
            <a:spLocks/>
          </p:cNvSpPr>
          <p:nvPr/>
        </p:nvSpPr>
        <p:spPr>
          <a:xfrm>
            <a:off x="32" y="2357430"/>
            <a:ext cx="914400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Генерация координаты x точки осуществляется в соответствии с плотностью m(x) / G на интервале [a; b]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помощи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метода обратного преобразования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следующей формуле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3471863" y="1953663"/>
          <a:ext cx="2600335" cy="475205"/>
        </p:xfrm>
        <a:graphic>
          <a:graphicData uri="http://schemas.openxmlformats.org/presentationml/2006/ole">
            <p:oleObj spid="_x0000_s50184" name="Equation" r:id="rId4" imgW="1244520" imgH="228600" progId="Equation.DSMT4">
              <p:embed/>
            </p:oleObj>
          </a:graphicData>
        </a:graphic>
      </p:graphicFrame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2092345" y="5346719"/>
          <a:ext cx="5408613" cy="725487"/>
        </p:xfrm>
        <a:graphic>
          <a:graphicData uri="http://schemas.openxmlformats.org/presentationml/2006/ole">
            <p:oleObj spid="_x0000_s50185" name="Equation" r:id="rId5" imgW="2831760" imgH="393480" progId="Equation.DSMT4">
              <p:embed/>
            </p:oleObj>
          </a:graphicData>
        </a:graphic>
      </p:graphicFrame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5127625" y="1663700"/>
          <a:ext cx="146050" cy="228600"/>
        </p:xfrm>
        <a:graphic>
          <a:graphicData uri="http://schemas.openxmlformats.org/presentationml/2006/ole">
            <p:oleObj spid="_x0000_s50187" name="Equation" r:id="rId6" imgW="114120" imgH="177480" progId="Equation.DSMT4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3071802" y="6072212"/>
          <a:ext cx="3721051" cy="785812"/>
        </p:xfrm>
        <a:graphic>
          <a:graphicData uri="http://schemas.openxmlformats.org/presentationml/2006/ole">
            <p:oleObj spid="_x0000_s50189" name="Equation" r:id="rId7" imgW="2044440" imgH="431640" progId="Equation.DSMT4">
              <p:embed/>
            </p:oleObj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" y="653194"/>
            <a:ext cx="9144000" cy="632666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Мажорантно-суперпозиционный алгоритм</a:t>
            </a:r>
            <a:endParaRPr kumimoji="0" lang="ru-RU" sz="32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0" y="1500174"/>
          <a:ext cx="9163271" cy="5079015"/>
        </p:xfrm>
        <a:graphic>
          <a:graphicData uri="http://schemas.openxmlformats.org/presentationml/2006/ole">
            <p:oleObj spid="_x0000_s51201" name="Visio" r:id="rId3" imgW="6082567" imgH="3374007" progId="Visio.Drawing.11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1857356" y="779382"/>
          <a:ext cx="5527626" cy="3006808"/>
        </p:xfrm>
        <a:graphic>
          <a:graphicData uri="http://schemas.openxmlformats.org/presentationml/2006/ole">
            <p:oleObj spid="_x0000_s52225" name="Visio" r:id="rId3" imgW="3849605" imgH="2100378" progId="Visio.Drawing.11">
              <p:embed/>
            </p:oleObj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902996" y="3857628"/>
          <a:ext cx="5526524" cy="3012530"/>
        </p:xfrm>
        <a:graphic>
          <a:graphicData uri="http://schemas.openxmlformats.org/presentationml/2006/ole">
            <p:oleObj spid="_x0000_s52227" name="Visio" r:id="rId4" imgW="3849605" imgH="2100378" progId="Visio.Drawing.11">
              <p:embed/>
            </p:oleObj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" y="2571744"/>
            <a:ext cx="9144033" cy="4264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-32" y="928670"/>
            <a:ext cx="9144000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Гистограммы частот для псевдослучайных величин, генерируемых при помощи мажорантно-суперпозиционного (разработанный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 RobustSoliton) и стандартного алгоритмов генерации робастного распределения солитона (класс Soliton).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642918"/>
            <a:ext cx="9144000" cy="127560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Производительность мажорантно-суперпозиционного </a:t>
            </a: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алгоритма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2" y="1928802"/>
            <a:ext cx="9144000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Среднее количество итераций цикла для процедур генерации распределений 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(d) и f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(d) равно отношению L площади области A к площади её части, находящейся под графиком функции g(x). Аналитически выведены следующие формулы: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71406" y="3544895"/>
          <a:ext cx="9042400" cy="955675"/>
        </p:xfrm>
        <a:graphic>
          <a:graphicData uri="http://schemas.openxmlformats.org/presentationml/2006/ole">
            <p:oleObj spid="_x0000_s54273" name="Equation" r:id="rId3" imgW="4241520" imgH="457200" progId="Equation.DSMT4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-32" y="4429132"/>
            <a:ext cx="9144000" cy="250030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Было аналитически установлено, что L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L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 при каких значениях параметров робастного распределения солитона не могут превышать 6ln(2) ≈ 4.159 и log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(3 / e)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(1.5) ≈ 4.112 соответственно. Следовательно, амортизационная сложность для данных процедур равна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O(1).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Таким образом, амортизационная сложность мажорантно-суперпозиционного алгоритма, как и затраты памяти, составляет O(1).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0" y="928670"/>
            <a:ext cx="914400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График зависимости времени генерации 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случайных значений от параметра K для сравниваемых алгоритмов при c = 0.1.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1785926"/>
            <a:ext cx="73339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632666"/>
          </a:xfrm>
        </p:spPr>
        <p:txBody>
          <a:bodyPr>
            <a:noAutofit/>
          </a:bodyPr>
          <a:lstStyle/>
          <a:p>
            <a:pPr algn="ctr"/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4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1643074"/>
          </a:xfrm>
        </p:spPr>
        <p:txBody>
          <a:bodyPr>
            <a:normAutofit/>
          </a:bodyPr>
          <a:lstStyle/>
          <a:p>
            <a:pPr marL="0" indent="-720000" algn="just">
              <a:spcBef>
                <a:spcPts val="576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скорости кодировани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декодирования фонтанных кодов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LT путём разработки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высокопроизводительных алгоритмов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реализующих действия, из которых состоят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соответствующие процедуры данных кодов.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928934"/>
            <a:ext cx="9144000" cy="6326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Задача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571876"/>
            <a:ext cx="9144000" cy="16430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Разработка  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мажорантно-суперпозиционного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алгоритма генерации робастного распределения солитона — дискретного распределения, генерация которого является неотъемлемой частью алгоритма кодирования фонтанных кодов LT.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928670"/>
            <a:ext cx="914400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График зависимости времени генерации 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случайных значений от параметра K для сравниваемых алгоритмов при δ = 0.1.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074" y="1785926"/>
            <a:ext cx="740514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1357298"/>
            <a:ext cx="9144000" cy="550072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Результаты эксперимента демонстрируют преимущество мажорантно-суперпозиционного алгоритма в производительности перед стандартным алгоритмом при любых значениях параметров.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Вывод аналитического исследования, согласно которому амортизационные сложности мажорантно-суперпозиционного и стандартного алгоритмов генерации робастного распределения солитона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параметром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составляют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O(log K),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экспериментальное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подтверждение.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Затраты памяти для обоих алгоритмов составляют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O(1).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Разработана программа на языке C# для кодирования и декодирования файлов кодами LT, использующая мажорантно-суперпозиционный алгоритм.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" y="714356"/>
            <a:ext cx="9144000" cy="571504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Выводы</a:t>
            </a:r>
            <a:endParaRPr kumimoji="0" lang="ru-RU" sz="50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-32" y="642918"/>
            <a:ext cx="9144000" cy="571504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Перечень ссылок</a:t>
            </a:r>
            <a:endParaRPr kumimoji="0" lang="ru-RU" sz="50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214446"/>
            <a:ext cx="9144000" cy="55721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1. Жураковський Б. Ю. Дослідження використання нових завадостійких кодів для каналів зі стиранням [Електронний ресурс] / Б. Ю. Жураковський // Вісник Державного університету інформаційно-комунікаційних технологій, 2012, т. 10, № 2. – С. 93-96. – Режим доступу: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http://nbuv.gov.ua/j-pdf/vduikt_2012_10_2_18.pdf</a:t>
            </a:r>
            <a:endParaRPr lang="ru-RU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2. D.J.C.MacKay. Fountain Codes [Electronic resource] / D.J.C.MacKay // IEEE Proc.-Commun., Vol. 152, No. 6, December 2005. – Access mode: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https://www.ma.utexas.edu/users/voloch/Homework/MacKay05.pdf</a:t>
            </a:r>
            <a:endParaRPr lang="uk-UA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Jaco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Toit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Riaan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Wolhuter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. A Practical Implementation of Fountain Codes over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Networks with an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Optimised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Probabilistic Degree Distribution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Jaco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Toit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Riaan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70" dirty="0" err="1" smtClean="0">
                <a:latin typeface="Times New Roman" pitchFamily="18" charset="0"/>
                <a:cs typeface="Times New Roman" pitchFamily="18" charset="0"/>
              </a:rPr>
              <a:t>Wolhuter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</a:rPr>
              <a:t> // ICSNC 2011 : The Sixth International Conference on Systems and Networks Communications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– Access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https://www.thinkmind.org/download.php?articleid=icsnc_2011_2_20_20209</a:t>
            </a:r>
            <a:endParaRPr lang="uk-UA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4. Luby transform code [Electronic resource] // Wikipedia, the free encyclopedia. – Access mode: </a:t>
            </a:r>
            <a:r>
              <a:rPr lang="en-US" sz="157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https://en.wikipedia.org/wiki/Luby_transform_code</a:t>
            </a:r>
            <a:endParaRPr lang="uk-UA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7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Нохрина Г</a:t>
            </a:r>
            <a:r>
              <a:rPr lang="ru-RU" sz="1570" dirty="0" smtClean="0">
                <a:latin typeface="Times New Roman" pitchFamily="18" charset="0"/>
                <a:cs typeface="Times New Roman" pitchFamily="18" charset="0"/>
              </a:rPr>
              <a:t>. Л. Имитационное моделирование экономических процессов [Электронный ресурс] / Г. Л.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Нохрина // ФГБОУ ВПО "Уральский государственный лесотехнический университет", 2013. – Режим доступа: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http://simulation.su/uploads/files/default/2013-kurs-lection-nohrina.pdf</a:t>
            </a: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Войтишек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A. B.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сведения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численном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моделировании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случайных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элементов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Учеб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пособие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Электронный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ресурс] / A. B. В</a:t>
            </a:r>
            <a:r>
              <a:rPr lang="ru-RU" sz="1570" dirty="0" err="1" smtClean="0">
                <a:latin typeface="Times New Roman" pitchFamily="18" charset="0"/>
                <a:cs typeface="Times New Roman" pitchFamily="18" charset="0"/>
              </a:rPr>
              <a:t>ойтишек</a:t>
            </a:r>
            <a:r>
              <a:rPr lang="ru-RU" sz="1570" dirty="0" smtClean="0">
                <a:latin typeface="Times New Roman" pitchFamily="18" charset="0"/>
                <a:cs typeface="Times New Roman" pitchFamily="18" charset="0"/>
              </a:rPr>
              <a:t> // Новосибирский государственный университет, 2007. – Режим доступа: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http://mmf.nsu.ru/sites/default/files/voytishekav-advaced-topics-on-numerical-modelling-of-stochastic-elements.pdf</a:t>
            </a:r>
            <a:endParaRPr lang="uk-UA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570" dirty="0" smtClean="0">
                <a:latin typeface="Times New Roman" pitchFamily="18" charset="0"/>
                <a:cs typeface="Times New Roman" pitchFamily="18" charset="0"/>
              </a:rPr>
              <a:t>. Гармонический ряд [Электронный ресурс] // </a:t>
            </a:r>
            <a:r>
              <a:rPr lang="ru-RU" sz="1570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sz="1570" dirty="0" smtClean="0">
                <a:latin typeface="Times New Roman" pitchFamily="18" charset="0"/>
                <a:cs typeface="Times New Roman" pitchFamily="18" charset="0"/>
              </a:rPr>
              <a:t>: свободная энциклопедия. – Режим доступа: </a:t>
            </a:r>
            <a:r>
              <a:rPr lang="ru-RU" sz="157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https://ru.wikipedia.org/wiki/Гармонический_ряд</a:t>
            </a:r>
            <a:endParaRPr lang="ru-RU" sz="157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Chris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Lapa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Soliton.cs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] /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Chris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Lapa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. – Access </a:t>
            </a:r>
            <a:r>
              <a:rPr lang="uk-UA" sz="1570" dirty="0" err="1" smtClean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57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https://github.com/GusBricker/FountainCodes/blob/master/LubyTransform/Distributions/Soliton.cs</a:t>
            </a:r>
            <a:endParaRPr lang="ru-RU" sz="157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714356"/>
            <a:ext cx="9144000" cy="571504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Перечень публикаций</a:t>
            </a:r>
            <a:endParaRPr kumimoji="0" lang="ru-RU" sz="50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357298"/>
            <a:ext cx="9144000" cy="34290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Вамболь А. С. Мажоранто-суперпозиционный алгоритм генерации случайной величины, имеющей робастное распределение солитона / А. С. Вамболь  //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Системи обробки 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2016. — № 2. — С. 83-88.</a:t>
            </a:r>
          </a:p>
          <a:p>
            <a:pPr lvl="0"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моделирования случайных величин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Вамболь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Всеукраїнська науково-технічна конференція «Інтегровані комп’ютерні технології в машинобудуванні» ІКТМ – 2015: Тези доповідей. – Харків: Національний аерокосмічний університет ім. М.Є.Жуковського «Харківський авіаційний інститут», 2015.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72074"/>
            <a:ext cx="9144000" cy="571504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Внедрение</a:t>
            </a:r>
            <a:endParaRPr kumimoji="0" lang="ru-RU" sz="50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5643578"/>
            <a:ext cx="9144000" cy="11430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Разработанный алгоритм и его программная реализация используются в модуле магистерского курса в проекте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Tempus Serein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кибербезопасности и резильентности индустриальных систем.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43182"/>
            <a:ext cx="9144000" cy="107157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66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Благодарю</a:t>
            </a:r>
            <a:r>
              <a:rPr kumimoji="0" lang="ru-RU" sz="66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 внимание!</a:t>
            </a:r>
            <a:endParaRPr kumimoji="0" lang="ru-RU" sz="66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4439408"/>
            <a:ext cx="9144000" cy="5612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Актуальность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1285860"/>
            <a:ext cx="9144000" cy="292895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Коды LT являются исторически первым классом фонтанных кодов — нового класса помехоустойчивых кодов, позволяющих закодировать любое сообщение конечного размера потенциально неограниченным потоком независимых кодовых символов, что принципиально отличает их от классических блоковых или свёрточных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кодов. Вычислительная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сложность алгоритмов кодирования и декодирования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кодов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O(K log K), где K — количество исходных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символов.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2" y="4929198"/>
            <a:ext cx="9143968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Коды LT имеют простые алгоритмы декодирования и позволяют на практике получать результаты, близкие к предельным возможностям помехоустойчивого кодирования. Эти коды находят широкое практическое применение для хранения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цифровых носителях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широковеща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компьютерных сетях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642918"/>
            <a:ext cx="9144032" cy="6326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Коды </a:t>
            </a:r>
            <a:r>
              <a:rPr kumimoji="0" lang="en-US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LT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14366" y="796070"/>
            <a:ext cx="8229600" cy="6326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Этапы работы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1785926"/>
            <a:ext cx="9144000" cy="34290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1. Исследование кодов LT и робастного распределения солитона.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2. Разработка       мажорантно-суперпозиционного      алгоритма генерации робастного распределения солитона.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Аналитическое     и     экспериментальное     сравнительное исследование производительности мажорантно-суперпозиционного алгоритма генерации робастного распределения солитона.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ru-RU" sz="2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724632"/>
            <a:ext cx="9144000" cy="63266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Робастное распределение солитона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714612" y="1381802"/>
          <a:ext cx="2985666" cy="832752"/>
        </p:xfrm>
        <a:graphic>
          <a:graphicData uri="http://schemas.openxmlformats.org/presentationml/2006/ole">
            <p:oleObj spid="_x0000_s40967" name="Equation" r:id="rId3" imgW="1524000" imgH="419100" progId="Equation.DSMT4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4682" y="3757114"/>
          <a:ext cx="2359464" cy="743456"/>
        </p:xfrm>
        <a:graphic>
          <a:graphicData uri="http://schemas.openxmlformats.org/presentationml/2006/ole">
            <p:oleObj spid="_x0000_s40966" name="Equation" r:id="rId4" imgW="1346200" imgH="431800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1506" y="2285992"/>
          <a:ext cx="3981844" cy="1491556"/>
        </p:xfrm>
        <a:graphic>
          <a:graphicData uri="http://schemas.openxmlformats.org/presentationml/2006/ole">
            <p:oleObj spid="_x0000_s40965" name="Equation" r:id="rId5" imgW="2324100" imgH="876300" progId="Equation.DSMT4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286280" y="2071678"/>
          <a:ext cx="4857720" cy="2276776"/>
        </p:xfrm>
        <a:graphic>
          <a:graphicData uri="http://schemas.openxmlformats.org/presentationml/2006/ole">
            <p:oleObj spid="_x0000_s40964" name="Equation" r:id="rId6" imgW="2819400" imgH="132080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762044" y="3780062"/>
          <a:ext cx="1924518" cy="720508"/>
        </p:xfrm>
        <a:graphic>
          <a:graphicData uri="http://schemas.openxmlformats.org/presentationml/2006/ole">
            <p:oleObj spid="_x0000_s40963" name="Equation" r:id="rId7" imgW="1054100" imgH="393700" progId="Equation.DSMT4">
              <p:embed/>
            </p:oleObj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996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7800" algn="ctr"/>
                <a:tab pos="2882900" algn="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5119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-32" y="4500570"/>
            <a:ext cx="9144000" cy="250033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Параметры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K — основной параметр, равный количеству исходных символов.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δ   —   верхняя граница вероятности сбоя процесса декодирования при условии получения K' = KZ кодовых символов.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c  —  константа робастного распределения солитона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ожидание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O(log 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0" y="714356"/>
            <a:ext cx="9144000" cy="120417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Стандартный алгоритм генерации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дискретной случайной величины</a:t>
            </a:r>
            <a:endParaRPr kumimoji="0" lang="ru-RU" sz="41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0" y="1928802"/>
            <a:ext cx="914400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Пусть генерируемая случайная величина с функцией вероятности p(x) принимает значения 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Разобьём единичный отрезок на интервалы с длинами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p(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714500" y="3254376"/>
          <a:ext cx="5645150" cy="388938"/>
        </p:xfrm>
        <a:graphic>
          <a:graphicData uri="http://schemas.openxmlformats.org/presentationml/2006/ole">
            <p:oleObj spid="_x0000_s36868" name="Visio" r:id="rId3" imgW="5608691" imgH="388651" progId="Visio.Drawing.11">
              <p:embed/>
            </p:oleObj>
          </a:graphicData>
        </a:graphic>
      </p:graphicFrame>
      <p:sp>
        <p:nvSpPr>
          <p:cNvPr id="15" name="Содержимое 2"/>
          <p:cNvSpPr txBox="1">
            <a:spLocks/>
          </p:cNvSpPr>
          <p:nvPr/>
        </p:nvSpPr>
        <p:spPr>
          <a:xfrm>
            <a:off x="32" y="3714752"/>
            <a:ext cx="9144000" cy="19288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Генерируется стандартная равномерно распределённая случайная величина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определяется интервал, в который она попала, и возвращается значение, соответствующее данному интервалу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Критерием попадания случайной величины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интервал, которому соответствует значение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является выполнение условия: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928927" y="5676683"/>
          <a:ext cx="3429023" cy="967027"/>
        </p:xfrm>
        <a:graphic>
          <a:graphicData uri="http://schemas.openxmlformats.org/presentationml/2006/ole">
            <p:oleObj spid="_x0000_s36869" name="Equation" r:id="rId4" imgW="1536700" imgH="431800" progId="Equation.DSMT4">
              <p:embed/>
            </p:oleObj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" y="928670"/>
            <a:ext cx="9144000" cy="42862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5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Стандартный алгоритм генерации дискретной случайной величины</a:t>
            </a:r>
            <a:endParaRPr kumimoji="0" lang="ru-RU" sz="25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398241" y="1428736"/>
          <a:ext cx="8388601" cy="5450687"/>
        </p:xfrm>
        <a:graphic>
          <a:graphicData uri="http://schemas.openxmlformats.org/presentationml/2006/ole">
            <p:oleObj spid="_x0000_s45057" name="Visio" r:id="rId3" imgW="4061066" imgH="2628130" progId="Visio.Drawing.11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0" y="1071546"/>
            <a:ext cx="9144000" cy="535785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Амортизационная сложность данного алгоритма составляет O(m), где m — математическое ожидание номера i значения генерируемой случайной величины x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Затраты памяти для этого алгоритма составляют O(1).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амортизационная сложность генерации робастного распределения солитона с основным параметром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помощи стандартного алгоритма генерации дискретной случайной величины составляет O(log K), а затраты памяти — O(1)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примера реализации генератора робастного распределения солитона на основе стандартного алгоритма можно привести класс Soliton, созданный в рамках проекта по разработке кодера и декодера кодов LT на языке C# с открытым исходным кодом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доступного 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github.com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724632"/>
            <a:ext cx="9144000" cy="1061294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00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Мажорантно-суперпозиционный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алгоритм</a:t>
            </a:r>
            <a:endParaRPr kumimoji="0" lang="ru-RU" sz="50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1785926"/>
            <a:ext cx="9144000" cy="257176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Предлагаемый в данной работе алгоритм генерации робастного распределения солитона совмещает в себе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суперпозиции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мажорантный метод исключения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обратного преобразования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стандартный алгоритм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генерации дискретной случайной величины.</a:t>
            </a:r>
          </a:p>
          <a:p>
            <a:pPr indent="-720000" algn="just">
              <a:spcBef>
                <a:spcPts val="576"/>
              </a:spcBef>
              <a:buClr>
                <a:schemeClr val="accent3"/>
              </a:buClr>
              <a:buSzPct val="95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Представим функцию робастного распределения солитона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 линейной комбинации функций вероятности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046163" y="4357698"/>
          <a:ext cx="7145337" cy="571500"/>
        </p:xfrm>
        <a:graphic>
          <a:graphicData uri="http://schemas.openxmlformats.org/presentationml/2006/ole">
            <p:oleObj spid="_x0000_s46081" name="Equation" r:id="rId3" imgW="3581280" imgH="241200" progId="Equation.DSMT4">
              <p:embed/>
            </p:oleObj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260350" y="4838717"/>
          <a:ext cx="8467725" cy="1090613"/>
        </p:xfrm>
        <a:graphic>
          <a:graphicData uri="http://schemas.openxmlformats.org/presentationml/2006/ole">
            <p:oleObj spid="_x0000_s46085" name="Equation" r:id="rId4" imgW="4470120" imgH="571320" progId="Equation.DSMT4">
              <p:embed/>
            </p:oleObj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85720" y="5954736"/>
          <a:ext cx="8516938" cy="903288"/>
        </p:xfrm>
        <a:graphic>
          <a:graphicData uri="http://schemas.openxmlformats.org/presentationml/2006/ole">
            <p:oleObj spid="_x0000_s46087" name="Equation" r:id="rId5" imgW="4127400" imgH="431640" progId="Equation.DSMT4">
              <p:embed/>
            </p:oleObj>
          </a:graphicData>
        </a:graphic>
      </p:graphicFrame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1DBD2-8444-47D8-9BBC-C66694C45327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5342</TotalTime>
  <Words>1451</Words>
  <Application>Microsoft Office PowerPoint</Application>
  <PresentationFormat>Экран (4:3)</PresentationFormat>
  <Paragraphs>119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Поток</vt:lpstr>
      <vt:lpstr>Equation</vt:lpstr>
      <vt:lpstr>Visio</vt:lpstr>
      <vt:lpstr>Слайд 1</vt:lpstr>
      <vt:lpstr>Цель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ВОЗВЕДЕНИЯ В СТЕПЕНЬ ПО МОДУЛЮ: АНАЛИЗ, ПРОГРАММНАЯ РЕАЛИЗАЦИЯ, СРАВНЕНИЕ ПРОИЗВОДИТЕЛЬНОСТИ</dc:title>
  <dc:creator>Admin</dc:creator>
  <cp:lastModifiedBy>Admin</cp:lastModifiedBy>
  <cp:revision>408</cp:revision>
  <dcterms:created xsi:type="dcterms:W3CDTF">2013-11-22T20:28:34Z</dcterms:created>
  <dcterms:modified xsi:type="dcterms:W3CDTF">2016-03-24T11:24:29Z</dcterms:modified>
</cp:coreProperties>
</file>